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</p:sldMasterIdLst>
  <p:notesMasterIdLst>
    <p:notesMasterId r:id="rId42"/>
  </p:notesMasterIdLst>
  <p:sldIdLst>
    <p:sldId id="256" r:id="rId3"/>
    <p:sldId id="380" r:id="rId4"/>
    <p:sldId id="381" r:id="rId5"/>
    <p:sldId id="374" r:id="rId6"/>
    <p:sldId id="406" r:id="rId7"/>
    <p:sldId id="375" r:id="rId8"/>
    <p:sldId id="407" r:id="rId9"/>
    <p:sldId id="403" r:id="rId10"/>
    <p:sldId id="408" r:id="rId11"/>
    <p:sldId id="404" r:id="rId12"/>
    <p:sldId id="377" r:id="rId13"/>
    <p:sldId id="402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6" r:id="rId26"/>
    <p:sldId id="383" r:id="rId27"/>
    <p:sldId id="417" r:id="rId28"/>
    <p:sldId id="416" r:id="rId29"/>
    <p:sldId id="398" r:id="rId30"/>
    <p:sldId id="401" r:id="rId31"/>
    <p:sldId id="399" r:id="rId32"/>
    <p:sldId id="400" r:id="rId33"/>
    <p:sldId id="409" r:id="rId34"/>
    <p:sldId id="410" r:id="rId35"/>
    <p:sldId id="415" r:id="rId36"/>
    <p:sldId id="411" r:id="rId37"/>
    <p:sldId id="412" r:id="rId38"/>
    <p:sldId id="413" r:id="rId39"/>
    <p:sldId id="414" r:id="rId40"/>
    <p:sldId id="38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50E3E37-B713-43B1-BAA5-68B0BFDE6F8B}">
          <p14:sldIdLst>
            <p14:sldId id="256"/>
          </p14:sldIdLst>
        </p14:section>
        <p14:section name="제목 없는 구역" id="{5772164D-4557-4DD3-8678-595F6A93C405}">
          <p14:sldIdLst>
            <p14:sldId id="380"/>
            <p14:sldId id="381"/>
            <p14:sldId id="374"/>
            <p14:sldId id="406"/>
            <p14:sldId id="375"/>
            <p14:sldId id="407"/>
            <p14:sldId id="403"/>
            <p14:sldId id="408"/>
            <p14:sldId id="404"/>
            <p14:sldId id="377"/>
            <p14:sldId id="402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83"/>
            <p14:sldId id="417"/>
            <p14:sldId id="416"/>
            <p14:sldId id="398"/>
            <p14:sldId id="401"/>
            <p14:sldId id="399"/>
            <p14:sldId id="400"/>
            <p14:sldId id="409"/>
            <p14:sldId id="410"/>
            <p14:sldId id="415"/>
            <p14:sldId id="411"/>
            <p14:sldId id="412"/>
            <p14:sldId id="413"/>
            <p14:sldId id="414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D0CECE"/>
    <a:srgbClr val="FFFFFF"/>
    <a:srgbClr val="000000"/>
    <a:srgbClr val="2776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8269" autoAdjust="0"/>
  </p:normalViewPr>
  <p:slideViewPr>
    <p:cSldViewPr snapToGrid="0">
      <p:cViewPr varScale="1">
        <p:scale>
          <a:sx n="88" d="100"/>
          <a:sy n="88" d="100"/>
        </p:scale>
        <p:origin x="108" y="696"/>
      </p:cViewPr>
      <p:guideLst/>
    </p:cSldViewPr>
  </p:slideViewPr>
  <p:outlineViewPr>
    <p:cViewPr>
      <p:scale>
        <a:sx n="33" d="100"/>
        <a:sy n="33" d="100"/>
      </p:scale>
      <p:origin x="0" y="-13134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AF531-4A16-4E30-8E65-A540C873B1B2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64B64-80E1-4F36-9473-2061EACA1C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7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64B64-80E1-4F36-9473-2061EACA1C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1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64B64-80E1-4F36-9473-2061EACA1C5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41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64B64-80E1-4F36-9473-2061EACA1C5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70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1115447" y="4363126"/>
            <a:ext cx="6720747" cy="914400"/>
          </a:xfrm>
          <a:prstGeom prst="rect">
            <a:avLst/>
          </a:prstGeom>
        </p:spPr>
        <p:txBody>
          <a:bodyPr anchor="ctr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115447" y="5184195"/>
            <a:ext cx="7344477" cy="0"/>
          </a:xfrm>
          <a:prstGeom prst="line">
            <a:avLst/>
          </a:prstGeom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7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409902" y="1088967"/>
            <a:ext cx="11375697" cy="560277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>
              <a:buClr>
                <a:srgbClr val="009999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2pPr>
            <a:lvl4pPr marL="1600200" indent="-228600">
              <a:buFont typeface="맑은 고딕" panose="020B0503020000020004" pitchFamily="50" charset="-127"/>
              <a:buChar char="-"/>
              <a:defRPr/>
            </a:lvl4pPr>
            <a:lvl5pPr marL="2057400" indent="-228600">
              <a:buFont typeface="맑은 고딕" panose="020B0503020000020004" pitchFamily="50" charset="-127"/>
              <a:buChar char="》"/>
              <a:defRPr sz="16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24443" y="237880"/>
            <a:ext cx="10094821" cy="535206"/>
          </a:xfrm>
          <a:prstGeom prst="rect">
            <a:avLst/>
          </a:prstGeom>
        </p:spPr>
        <p:txBody>
          <a:bodyPr anchor="t"/>
          <a:lstStyle>
            <a:lvl1pPr algn="l"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50097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4" b="11468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6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07" y="143614"/>
            <a:ext cx="1275615" cy="5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V="1">
            <a:off x="6804248" y="873211"/>
            <a:ext cx="5387752" cy="3484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58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55426" y="4363126"/>
            <a:ext cx="8598569" cy="914400"/>
          </a:xfrm>
        </p:spPr>
        <p:txBody>
          <a:bodyPr/>
          <a:lstStyle/>
          <a:p>
            <a:r>
              <a:rPr lang="en-US" altLang="ko-KR" smtClean="0">
                <a:solidFill>
                  <a:schemeClr val="tx2">
                    <a:lumMod val="75000"/>
                  </a:schemeClr>
                </a:solidFill>
              </a:rPr>
              <a:t>SW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</a:rPr>
              <a:t>개발 포트폴리오 특강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r>
              <a:rPr lang="ko-KR" altLang="en-US"/>
              <a:t>내가 꾸준히 한것을 </a:t>
            </a:r>
            <a:r>
              <a:rPr lang="ko-KR" altLang="en-US" smtClean="0"/>
              <a:t>보여주는 것들</a:t>
            </a:r>
            <a:endParaRPr lang="en-US" altLang="ko-KR"/>
          </a:p>
          <a:p>
            <a:pPr lvl="3"/>
            <a:r>
              <a:rPr lang="ko-KR" altLang="en-US"/>
              <a:t>깃허브 </a:t>
            </a:r>
            <a:r>
              <a:rPr lang="en-US" altLang="ko-KR"/>
              <a:t>– </a:t>
            </a:r>
            <a:r>
              <a:rPr lang="ko-KR" altLang="en-US"/>
              <a:t>컨트리뷰션 </a:t>
            </a:r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r>
              <a:rPr lang="ko-KR" altLang="en-US" smtClean="0"/>
              <a:t>블로그 </a:t>
            </a:r>
            <a:r>
              <a:rPr lang="en-US" altLang="ko-KR" smtClean="0"/>
              <a:t>: </a:t>
            </a:r>
            <a:r>
              <a:rPr lang="ko-KR" altLang="en-US" smtClean="0"/>
              <a:t>내가 공부한 기술적 내용</a:t>
            </a:r>
            <a:endParaRPr lang="ko-KR" altLang="en-US"/>
          </a:p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포트폴리오에 들어가야 할 내용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3973485"/>
            <a:ext cx="7323549" cy="17047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0" y="1945178"/>
            <a:ext cx="6882316" cy="18121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71853" y="165244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좋은 예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71852" y="378881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나쁜 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2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프로젝트 특징</a:t>
            </a:r>
            <a:endParaRPr lang="en-US" altLang="ko-KR" smtClean="0"/>
          </a:p>
          <a:p>
            <a:pPr lvl="1"/>
            <a:r>
              <a:rPr lang="ko-KR" altLang="en-US"/>
              <a:t>보편적인 주제</a:t>
            </a:r>
            <a:r>
              <a:rPr lang="en-US" altLang="ko-KR"/>
              <a:t>(</a:t>
            </a:r>
            <a:r>
              <a:rPr lang="ko-KR" altLang="en-US"/>
              <a:t>쇼핑몰 등</a:t>
            </a:r>
            <a:r>
              <a:rPr lang="en-US" altLang="ko-KR"/>
              <a:t>)</a:t>
            </a:r>
            <a:r>
              <a:rPr lang="ko-KR" altLang="en-US"/>
              <a:t>라면 프로젝트에 대한 내용소개 보다는 다른 점 혹은 특별한 점을 어필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 mvc </a:t>
            </a:r>
            <a:r>
              <a:rPr lang="ko-KR" altLang="en-US"/>
              <a:t>보다는 인터페이스를 이용한 </a:t>
            </a:r>
            <a:r>
              <a:rPr lang="en-US" altLang="ko-KR"/>
              <a:t>db</a:t>
            </a:r>
            <a:r>
              <a:rPr lang="ko-KR" altLang="en-US"/>
              <a:t>적용의 </a:t>
            </a:r>
            <a:r>
              <a:rPr lang="ko-KR" altLang="en-US" smtClean="0"/>
              <a:t>편이성</a:t>
            </a:r>
            <a:endParaRPr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프로젝트 상세 설명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0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프로젝트 수행 자료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코드 넣으면 절대 안됨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필요이유</a:t>
            </a:r>
            <a:endParaRPr lang="en-US" altLang="ko-KR"/>
          </a:p>
          <a:p>
            <a:pPr lvl="1"/>
            <a:r>
              <a:rPr lang="en-US" altLang="ko-KR"/>
              <a:t>wbs</a:t>
            </a:r>
          </a:p>
          <a:p>
            <a:pPr lvl="1"/>
            <a:r>
              <a:rPr lang="ko-KR" altLang="en-US"/>
              <a:t>요구사항 정의서</a:t>
            </a:r>
            <a:r>
              <a:rPr lang="en-US" altLang="ko-KR"/>
              <a:t> </a:t>
            </a:r>
          </a:p>
          <a:p>
            <a:pPr lvl="1"/>
            <a:r>
              <a:rPr lang="ko-KR" altLang="en-US"/>
              <a:t>설계문서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테스트 문서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후기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배포</a:t>
            </a:r>
            <a:r>
              <a:rPr lang="en-US" altLang="ko-KR">
                <a:solidFill>
                  <a:srgbClr val="FF0000"/>
                </a:solidFill>
              </a:rPr>
              <a:t>/</a:t>
            </a:r>
            <a:r>
              <a:rPr lang="ko-KR" altLang="en-US">
                <a:solidFill>
                  <a:srgbClr val="FF0000"/>
                </a:solidFill>
              </a:rPr>
              <a:t>운영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피드백에 따라 개선하기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자동화 </a:t>
            </a:r>
            <a:r>
              <a:rPr lang="en-US" altLang="ko-KR">
                <a:solidFill>
                  <a:srgbClr val="FF0000"/>
                </a:solidFill>
              </a:rPr>
              <a:t>: </a:t>
            </a:r>
            <a:r>
              <a:rPr lang="ko-KR" altLang="en-US">
                <a:solidFill>
                  <a:srgbClr val="FF0000"/>
                </a:solidFill>
              </a:rPr>
              <a:t>배포 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테스트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버전 관리의 자동화</a:t>
            </a:r>
            <a:endParaRPr lang="en-US" altLang="ko-KR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</a:p>
        </p:txBody>
      </p:sp>
    </p:spTree>
    <p:extLst>
      <p:ext uri="{BB962C8B-B14F-4D97-AF65-F5344CB8AC3E}">
        <p14:creationId xmlns:p14="http://schemas.microsoft.com/office/powerpoint/2010/main" val="657605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09902" y="1088967"/>
            <a:ext cx="11375697" cy="129272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mtClean="0"/>
              <a:t>wbs </a:t>
            </a:r>
          </a:p>
          <a:p>
            <a:pPr lvl="1"/>
            <a:r>
              <a:rPr lang="ko-KR" altLang="en-US" smtClean="0"/>
              <a:t>간트 차트등을 사용</a:t>
            </a:r>
            <a:endParaRPr lang="en-US" altLang="ko-KR" smtClean="0"/>
          </a:p>
          <a:p>
            <a:pPr lvl="1"/>
            <a:r>
              <a:rPr lang="ko-KR" altLang="en-US"/>
              <a:t>온라인 일정관리 프로그램</a:t>
            </a:r>
            <a:endParaRPr lang="en-US" altLang="ko-KR"/>
          </a:p>
          <a:p>
            <a:pPr lvl="2"/>
            <a:r>
              <a:rPr lang="ko-KR" altLang="en-US"/>
              <a:t>마이스터 태스크</a:t>
            </a:r>
            <a:r>
              <a:rPr lang="en-US" altLang="ko-KR"/>
              <a:t>, Wrike, </a:t>
            </a:r>
            <a:r>
              <a:rPr lang="ko-KR" altLang="en-US"/>
              <a:t>백로그</a:t>
            </a:r>
            <a:endParaRPr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385" y="2296632"/>
            <a:ext cx="7673437" cy="44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5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요구사항 정의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67" y="1623051"/>
            <a:ext cx="8194762" cy="50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41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smtClean="0"/>
              <a:t>설계</a:t>
            </a:r>
            <a:endParaRPr lang="en-US" altLang="ko-KR" b="1" smtClean="0"/>
          </a:p>
          <a:p>
            <a:pPr lvl="1"/>
            <a:r>
              <a:rPr lang="ko-KR" altLang="en-US" b="1" smtClean="0"/>
              <a:t>아키텍쳐</a:t>
            </a:r>
            <a:endParaRPr lang="en-US" altLang="ko-KR" b="1" dirty="0"/>
          </a:p>
          <a:p>
            <a:pPr lvl="1"/>
            <a:r>
              <a:rPr lang="ko-KR" altLang="en-US" dirty="0"/>
              <a:t>클래스 설계서</a:t>
            </a:r>
            <a:endParaRPr lang="en-US" altLang="ko-KR" dirty="0"/>
          </a:p>
          <a:p>
            <a:pPr lvl="2"/>
            <a:r>
              <a:rPr lang="ko-KR" altLang="en-US" dirty="0"/>
              <a:t>클래스 다이어그램</a:t>
            </a:r>
            <a:endParaRPr lang="en-US" altLang="ko-KR" dirty="0"/>
          </a:p>
          <a:p>
            <a:pPr lvl="2"/>
            <a:r>
              <a:rPr lang="ko-KR" altLang="en-US" dirty="0"/>
              <a:t>시퀀스 다이어그램</a:t>
            </a:r>
            <a:endParaRPr lang="en-US" altLang="ko-KR" dirty="0"/>
          </a:p>
          <a:p>
            <a:pPr lvl="2"/>
            <a:r>
              <a:rPr lang="ko-KR" altLang="en-US" dirty="0"/>
              <a:t>클래스 설계도</a:t>
            </a:r>
            <a:endParaRPr lang="en-US" altLang="ko-KR" dirty="0"/>
          </a:p>
          <a:p>
            <a:pPr lvl="2"/>
            <a:r>
              <a:rPr lang="ko-KR" altLang="en-US" dirty="0"/>
              <a:t>설계 클래스 정의</a:t>
            </a:r>
            <a:endParaRPr lang="en-US" altLang="ko-KR" dirty="0"/>
          </a:p>
          <a:p>
            <a:pPr lvl="2"/>
            <a:r>
              <a:rPr lang="en-US" altLang="ko-KR" dirty="0"/>
              <a:t>Request URL </a:t>
            </a:r>
            <a:r>
              <a:rPr lang="ko-KR" altLang="en-US" dirty="0"/>
              <a:t>정의</a:t>
            </a:r>
            <a:endParaRPr lang="en-US" altLang="ko-KR" dirty="0"/>
          </a:p>
          <a:p>
            <a:pPr lvl="2"/>
            <a:r>
              <a:rPr lang="ko-KR" altLang="en-US" dirty="0"/>
              <a:t>파일명 정의</a:t>
            </a:r>
            <a:endParaRPr lang="en-US" altLang="ko-KR" dirty="0"/>
          </a:p>
          <a:p>
            <a:pPr lvl="1"/>
            <a:r>
              <a:rPr lang="ko-KR" altLang="en-US" dirty="0" smtClean="0"/>
              <a:t>데이터베이스 </a:t>
            </a:r>
            <a:r>
              <a:rPr lang="ko-KR" altLang="en-US" dirty="0"/>
              <a:t>상세 </a:t>
            </a:r>
            <a:r>
              <a:rPr lang="ko-KR" altLang="en-US" dirty="0" smtClean="0"/>
              <a:t>설계서</a:t>
            </a:r>
            <a:endParaRPr lang="en-US" altLang="ko-KR" dirty="0" smtClean="0"/>
          </a:p>
          <a:p>
            <a:pPr lvl="1"/>
            <a:r>
              <a:rPr lang="ko-KR" altLang="en-US" dirty="0"/>
              <a:t>사용자 인터페이스 설계서</a:t>
            </a:r>
            <a:endParaRPr lang="en-US" altLang="ko-KR" dirty="0"/>
          </a:p>
          <a:p>
            <a:pPr lvl="2"/>
            <a:r>
              <a:rPr lang="en-US" altLang="ko-KR" dirty="0"/>
              <a:t>IA(</a:t>
            </a:r>
            <a:r>
              <a:rPr lang="en-US" altLang="ko-KR" dirty="0" err="1"/>
              <a:t>Informataion</a:t>
            </a:r>
            <a:r>
              <a:rPr lang="en-US" altLang="ko-KR" dirty="0"/>
              <a:t> Architecture)</a:t>
            </a:r>
          </a:p>
          <a:p>
            <a:pPr lvl="2"/>
            <a:r>
              <a:rPr lang="ko-KR" altLang="en-US" dirty="0" err="1"/>
              <a:t>화면설계서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6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아키텍쳐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2" y="1835523"/>
            <a:ext cx="5832993" cy="4298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860" y="2216770"/>
            <a:ext cx="5235394" cy="35359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4213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1" y="1870561"/>
            <a:ext cx="6420076" cy="42081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999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클래스 설계서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starUML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82" y="2505775"/>
            <a:ext cx="5631668" cy="30177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59" y="1928832"/>
            <a:ext cx="5464013" cy="47629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912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59" y="1561978"/>
            <a:ext cx="5928874" cy="4907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44" y="1845007"/>
            <a:ext cx="5223765" cy="248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자신의 실력을 보여줄 수 </a:t>
            </a:r>
            <a:r>
              <a:rPr lang="ko-KR" altLang="en-US" smtClean="0"/>
              <a:t>있는 작품집</a:t>
            </a:r>
            <a:r>
              <a:rPr lang="en-US" altLang="ko-KR" smtClean="0"/>
              <a:t>, PR</a:t>
            </a:r>
            <a:r>
              <a:rPr lang="ko-KR" altLang="en-US" smtClean="0"/>
              <a:t>도구</a:t>
            </a:r>
            <a:endParaRPr lang="en-US" altLang="ko-KR" smtClean="0"/>
          </a:p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포트폴리오란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35725" y="2149632"/>
            <a:ext cx="5569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smtClean="0"/>
              <a:t>포트폴리오는 누구를 위해 만들어야 할까</a:t>
            </a:r>
            <a:r>
              <a:rPr lang="en-US" altLang="ko-KR" sz="2200" b="1" smtClean="0"/>
              <a:t>?</a:t>
            </a:r>
            <a:endParaRPr lang="ko-KR" altLang="en-US" sz="2200" b="1"/>
          </a:p>
        </p:txBody>
      </p:sp>
      <p:sp>
        <p:nvSpPr>
          <p:cNvPr id="5" name="TextBox 4"/>
          <p:cNvSpPr txBox="1"/>
          <p:nvPr/>
        </p:nvSpPr>
        <p:spPr>
          <a:xfrm>
            <a:off x="1802425" y="2770800"/>
            <a:ext cx="596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mtClean="0"/>
              <a:t>나</a:t>
            </a:r>
            <a:r>
              <a:rPr lang="en-US" altLang="ko-KR" sz="2200" b="1" smtClean="0"/>
              <a:t>?</a:t>
            </a:r>
            <a:endParaRPr lang="ko-KR" altLang="en-US" sz="2200" b="1"/>
          </a:p>
        </p:txBody>
      </p:sp>
      <p:sp>
        <p:nvSpPr>
          <p:cNvPr id="7" name="TextBox 6"/>
          <p:cNvSpPr txBox="1"/>
          <p:nvPr/>
        </p:nvSpPr>
        <p:spPr>
          <a:xfrm>
            <a:off x="2968038" y="2780886"/>
            <a:ext cx="2640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mtClean="0"/>
              <a:t>나를 뽑아주는 사람</a:t>
            </a:r>
            <a:endParaRPr lang="ko-KR" altLang="en-US" sz="2200" b="1"/>
          </a:p>
        </p:txBody>
      </p:sp>
      <p:sp>
        <p:nvSpPr>
          <p:cNvPr id="9" name="순서도: 연결자 8"/>
          <p:cNvSpPr/>
          <p:nvPr/>
        </p:nvSpPr>
        <p:spPr>
          <a:xfrm>
            <a:off x="3852071" y="2598049"/>
            <a:ext cx="736835" cy="736835"/>
          </a:xfrm>
          <a:prstGeom prst="flowChartConnector">
            <a:avLst/>
          </a:prstGeom>
          <a:noFill/>
          <a:ln w="63500">
            <a:solidFill>
              <a:srgbClr val="FF0000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769767" y="2745486"/>
            <a:ext cx="509216" cy="545230"/>
            <a:chOff x="1639139" y="2408029"/>
            <a:chExt cx="509216" cy="545230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1639139" y="2443429"/>
              <a:ext cx="509216" cy="453459"/>
            </a:xfrm>
            <a:prstGeom prst="line">
              <a:avLst/>
            </a:prstGeom>
            <a:ln w="63500">
              <a:solidFill>
                <a:srgbClr val="FF0000">
                  <a:alpha val="65000"/>
                </a:srgb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689698" y="2408029"/>
              <a:ext cx="458657" cy="545230"/>
            </a:xfrm>
            <a:prstGeom prst="line">
              <a:avLst/>
            </a:prstGeom>
            <a:ln w="63500">
              <a:solidFill>
                <a:srgbClr val="FF0000">
                  <a:alpha val="65000"/>
                </a:srgb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69028" y="4299857"/>
            <a:ext cx="1585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mtClean="0"/>
              <a:t>파일 포맷 </a:t>
            </a:r>
            <a:r>
              <a:rPr lang="en-US" altLang="ko-KR" sz="2200" b="1" smtClean="0"/>
              <a:t>:</a:t>
            </a:r>
            <a:endParaRPr lang="ko-KR" altLang="en-US" sz="2200" b="1"/>
          </a:p>
        </p:txBody>
      </p:sp>
      <p:sp>
        <p:nvSpPr>
          <p:cNvPr id="19" name="TextBox 18"/>
          <p:cNvSpPr txBox="1"/>
          <p:nvPr/>
        </p:nvSpPr>
        <p:spPr>
          <a:xfrm>
            <a:off x="6169993" y="4299856"/>
            <a:ext cx="2420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mtClean="0"/>
              <a:t>퍼블리싱 </a:t>
            </a:r>
            <a:r>
              <a:rPr lang="en-US" altLang="ko-KR" sz="2200" b="1" smtClean="0"/>
              <a:t>: </a:t>
            </a:r>
            <a:r>
              <a:rPr lang="ko-KR" altLang="en-US" sz="2200" b="1" smtClean="0"/>
              <a:t>깃허브</a:t>
            </a:r>
            <a:endParaRPr lang="ko-KR" altLang="en-US" sz="2200" b="1"/>
          </a:p>
        </p:txBody>
      </p:sp>
      <p:sp>
        <p:nvSpPr>
          <p:cNvPr id="21" name="직사각형 20"/>
          <p:cNvSpPr/>
          <p:nvPr/>
        </p:nvSpPr>
        <p:spPr>
          <a:xfrm>
            <a:off x="4154718" y="4299856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/>
              <a:t>HWP</a:t>
            </a:r>
            <a:endParaRPr lang="ko-KR" altLang="en-US" b="1"/>
          </a:p>
        </p:txBody>
      </p:sp>
      <p:grpSp>
        <p:nvGrpSpPr>
          <p:cNvPr id="22" name="그룹 21"/>
          <p:cNvGrpSpPr/>
          <p:nvPr/>
        </p:nvGrpSpPr>
        <p:grpSpPr>
          <a:xfrm>
            <a:off x="4220488" y="4211907"/>
            <a:ext cx="509216" cy="545230"/>
            <a:chOff x="1639139" y="2408029"/>
            <a:chExt cx="509216" cy="545230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1639139" y="2443429"/>
              <a:ext cx="509216" cy="453459"/>
            </a:xfrm>
            <a:prstGeom prst="line">
              <a:avLst/>
            </a:prstGeom>
            <a:ln w="63500">
              <a:solidFill>
                <a:srgbClr val="FF0000">
                  <a:alpha val="65000"/>
                </a:srgb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689698" y="2408029"/>
              <a:ext cx="458657" cy="545230"/>
            </a:xfrm>
            <a:prstGeom prst="line">
              <a:avLst/>
            </a:prstGeom>
            <a:ln w="63500">
              <a:solidFill>
                <a:srgbClr val="FF0000">
                  <a:alpha val="65000"/>
                </a:srgb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4106245" y="5003962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/>
              <a:t>PDF</a:t>
            </a:r>
            <a:endParaRPr lang="ko-KR" alt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2278983" y="5788849"/>
            <a:ext cx="1694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mtClean="0"/>
              <a:t>양보다는 질</a:t>
            </a:r>
            <a:endParaRPr lang="ko-KR" altLang="en-US" sz="2200" b="1"/>
          </a:p>
        </p:txBody>
      </p:sp>
      <p:sp>
        <p:nvSpPr>
          <p:cNvPr id="27" name="TextBox 26"/>
          <p:cNvSpPr txBox="1"/>
          <p:nvPr/>
        </p:nvSpPr>
        <p:spPr>
          <a:xfrm>
            <a:off x="6506534" y="5788849"/>
            <a:ext cx="2957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mtClean="0"/>
              <a:t>보는 시간  </a:t>
            </a:r>
            <a:r>
              <a:rPr lang="en-US" altLang="ko-KR" sz="2200" b="1" smtClean="0"/>
              <a:t>: </a:t>
            </a:r>
            <a:r>
              <a:rPr lang="ko-KR" altLang="en-US" sz="2200" b="1" smtClean="0"/>
              <a:t>최대</a:t>
            </a:r>
            <a:r>
              <a:rPr lang="en-US" altLang="ko-KR" sz="2200" b="1" smtClean="0"/>
              <a:t>10</a:t>
            </a:r>
            <a:r>
              <a:rPr lang="ko-KR" altLang="en-US" sz="2200" b="1" smtClean="0"/>
              <a:t>분</a:t>
            </a:r>
            <a:endParaRPr lang="ko-KR" altLang="en-US" sz="2200" b="1"/>
          </a:p>
        </p:txBody>
      </p:sp>
    </p:spTree>
    <p:extLst>
      <p:ext uri="{BB962C8B-B14F-4D97-AF65-F5344CB8AC3E}">
        <p14:creationId xmlns:p14="http://schemas.microsoft.com/office/powerpoint/2010/main" val="243670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 animBg="1"/>
      <p:bldP spid="18" grpId="0"/>
      <p:bldP spid="19" grpId="0"/>
      <p:bldP spid="21" grpId="0"/>
      <p:bldP spid="25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데이터베이스 상세 </a:t>
            </a:r>
            <a:r>
              <a:rPr lang="ko-KR" altLang="en-US" dirty="0" smtClean="0"/>
              <a:t>설계서</a:t>
            </a:r>
            <a:endParaRPr lang="en-US" altLang="ko-KR" dirty="0" smtClean="0"/>
          </a:p>
          <a:p>
            <a:pPr lvl="1"/>
            <a:r>
              <a:rPr lang="en-US" altLang="ko-KR" smtClean="0"/>
              <a:t>mysql workbench, Erwin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59630" y="5736576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83" y="2505416"/>
            <a:ext cx="5387807" cy="32311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6759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68387" y="1676400"/>
            <a:ext cx="11063641" cy="4353407"/>
            <a:chOff x="409902" y="1677279"/>
            <a:chExt cx="12096950" cy="483149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02" y="1677279"/>
              <a:ext cx="6050804" cy="483149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8461" y="1772583"/>
              <a:ext cx="5898391" cy="3574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909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화면 설계서</a:t>
            </a:r>
            <a:endParaRPr lang="en-US" altLang="ko-KR" dirty="0"/>
          </a:p>
          <a:p>
            <a:pPr lvl="1"/>
            <a:r>
              <a:rPr lang="ko-KR" altLang="en-US" dirty="0" err="1"/>
              <a:t>발사믹</a:t>
            </a:r>
            <a:r>
              <a:rPr lang="ko-KR" altLang="en-US" dirty="0"/>
              <a:t> </a:t>
            </a:r>
            <a:r>
              <a:rPr lang="ko-KR" altLang="en-US" dirty="0" err="1"/>
              <a:t>목업</a:t>
            </a:r>
            <a:endParaRPr lang="en-US" altLang="ko-KR" dirty="0"/>
          </a:p>
          <a:p>
            <a:pPr lvl="1"/>
            <a:r>
              <a:rPr lang="ko-KR" altLang="en-US" dirty="0"/>
              <a:t>파워 </a:t>
            </a:r>
            <a:r>
              <a:rPr lang="ko-KR" altLang="en-US" dirty="0" err="1"/>
              <a:t>목업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461658" y="1763486"/>
            <a:ext cx="8008256" cy="3907057"/>
            <a:chOff x="2234658" y="1728116"/>
            <a:chExt cx="9550941" cy="484594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4658" y="1728116"/>
              <a:ext cx="6179999" cy="484594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9680" y="1728116"/>
              <a:ext cx="3215919" cy="474767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761206" y="581181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프로토타입</a:t>
            </a:r>
            <a:r>
              <a:rPr lang="ko-KR" altLang="en-US" dirty="0" smtClean="0"/>
              <a:t>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89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상세 설명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6" y="1106574"/>
            <a:ext cx="8091686" cy="5585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0" y="6488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화면설계서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157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테스트 문서</a:t>
            </a:r>
            <a:endParaRPr lang="en-US" altLang="ko-KR" smtClean="0"/>
          </a:p>
          <a:p>
            <a:pPr lvl="1"/>
            <a:r>
              <a:rPr lang="ko-KR" altLang="en-US" smtClean="0"/>
              <a:t>단위테스트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통합테스트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스트레스 테스트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테스트 도구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Junit</a:t>
            </a:r>
          </a:p>
          <a:p>
            <a:pPr lvl="2"/>
            <a:r>
              <a:rPr lang="en-US" altLang="ko-KR" dirty="0" err="1" smtClean="0"/>
              <a:t>MockMVC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테스트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140" y="1088967"/>
            <a:ext cx="6112089" cy="55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후기</a:t>
            </a:r>
            <a:endParaRPr lang="en-US" altLang="ko-KR" smtClean="0"/>
          </a:p>
          <a:p>
            <a:pPr lvl="1"/>
            <a:r>
              <a:rPr lang="ko-KR" altLang="en-US" smtClean="0"/>
              <a:t>기술적 측면</a:t>
            </a:r>
            <a:endParaRPr lang="en-US" altLang="ko-KR" smtClean="0"/>
          </a:p>
          <a:p>
            <a:pPr lvl="2"/>
            <a:r>
              <a:rPr lang="ko-KR" altLang="en-US">
                <a:solidFill>
                  <a:srgbClr val="FF0000"/>
                </a:solidFill>
              </a:rPr>
              <a:t>배포</a:t>
            </a:r>
            <a:r>
              <a:rPr lang="en-US" altLang="ko-KR">
                <a:solidFill>
                  <a:srgbClr val="FF0000"/>
                </a:solidFill>
              </a:rPr>
              <a:t>/</a:t>
            </a:r>
            <a:r>
              <a:rPr lang="ko-KR" altLang="en-US">
                <a:solidFill>
                  <a:srgbClr val="FF0000"/>
                </a:solidFill>
              </a:rPr>
              <a:t>운영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피드백에 따라 </a:t>
            </a:r>
            <a:r>
              <a:rPr lang="ko-KR" altLang="en-US" smtClean="0">
                <a:solidFill>
                  <a:srgbClr val="FF0000"/>
                </a:solidFill>
              </a:rPr>
              <a:t>개선하기</a:t>
            </a:r>
            <a:endParaRPr lang="en-US" altLang="ko-KR" smtClean="0"/>
          </a:p>
          <a:p>
            <a:pPr lvl="1"/>
            <a:r>
              <a:rPr lang="ko-KR" altLang="en-US" smtClean="0"/>
              <a:t>인성적 측면</a:t>
            </a:r>
            <a:endParaRPr lang="en-US" altLang="ko-KR"/>
          </a:p>
          <a:p>
            <a:r>
              <a:rPr lang="ko-KR" altLang="en-US" smtClean="0">
                <a:solidFill>
                  <a:srgbClr val="FF0000"/>
                </a:solidFill>
              </a:rPr>
              <a:t>자동화 </a:t>
            </a:r>
            <a:r>
              <a:rPr lang="en-US" altLang="ko-KR">
                <a:solidFill>
                  <a:srgbClr val="FF0000"/>
                </a:solidFill>
              </a:rPr>
              <a:t>: </a:t>
            </a:r>
            <a:r>
              <a:rPr lang="ko-KR" altLang="en-US">
                <a:solidFill>
                  <a:srgbClr val="FF0000"/>
                </a:solidFill>
              </a:rPr>
              <a:t>배포 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테스트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버전 관리의 </a:t>
            </a:r>
            <a:r>
              <a:rPr lang="ko-KR" altLang="en-US" smtClean="0">
                <a:solidFill>
                  <a:srgbClr val="FF0000"/>
                </a:solidFill>
              </a:rPr>
              <a:t>자동화</a:t>
            </a:r>
            <a:endParaRPr lang="en-US" altLang="ko-KR" smtClean="0">
              <a:solidFill>
                <a:srgbClr val="FF0000"/>
              </a:solidFill>
            </a:endParaRPr>
          </a:p>
          <a:p>
            <a:pPr lvl="1"/>
            <a:r>
              <a:rPr lang="en-US" altLang="ko-KR"/>
              <a:t>Jenkins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잘한 프로젝트 설명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5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09902" y="1088967"/>
            <a:ext cx="11375697" cy="5428791"/>
          </a:xfrm>
        </p:spPr>
        <p:txBody>
          <a:bodyPr>
            <a:normAutofit/>
          </a:bodyPr>
          <a:lstStyle/>
          <a:p>
            <a:r>
              <a:rPr lang="ko-KR" altLang="en-US" sz="2500" smtClean="0"/>
              <a:t>깃허브 리파지트리 개수 </a:t>
            </a:r>
            <a:r>
              <a:rPr lang="en-US" altLang="ko-KR" sz="2500" smtClean="0"/>
              <a:t>= </a:t>
            </a:r>
            <a:r>
              <a:rPr lang="ko-KR" altLang="en-US" sz="2500" smtClean="0"/>
              <a:t>소스 업데이터 리파지트리</a:t>
            </a:r>
            <a:r>
              <a:rPr lang="en-US" altLang="ko-KR" sz="2500" smtClean="0"/>
              <a:t>+1(</a:t>
            </a:r>
            <a:r>
              <a:rPr lang="ko-KR" altLang="en-US" sz="2500" smtClean="0"/>
              <a:t>포트폴리오용</a:t>
            </a:r>
            <a:r>
              <a:rPr lang="en-US" altLang="ko-KR" sz="2500" smtClean="0"/>
              <a:t>)</a:t>
            </a:r>
            <a:endParaRPr lang="ko-KR" altLang="en-US" sz="250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깃허브에 포트폴리오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29470" y="2179674"/>
            <a:ext cx="1754372" cy="669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포트폴리오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리파지트리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4875" y="3803362"/>
            <a:ext cx="1754372" cy="669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프로젝트</a:t>
            </a:r>
            <a:r>
              <a:rPr lang="en-US" altLang="ko-KR" smtClean="0">
                <a:solidFill>
                  <a:schemeClr val="tx1"/>
                </a:solidFill>
              </a:rPr>
              <a:t>1 </a:t>
            </a: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리파지트리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9470" y="3803362"/>
            <a:ext cx="1754372" cy="669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프로젝트</a:t>
            </a:r>
            <a:r>
              <a:rPr lang="en-US" altLang="ko-KR" smtClean="0">
                <a:solidFill>
                  <a:schemeClr val="tx1"/>
                </a:solidFill>
              </a:rPr>
              <a:t>2 </a:t>
            </a: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리파지트리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64892" y="3809548"/>
            <a:ext cx="1754372" cy="669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프로젝트</a:t>
            </a:r>
            <a:r>
              <a:rPr lang="en-US" altLang="ko-KR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리파지트리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8557" y="3953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. . .</a:t>
            </a:r>
            <a:endParaRPr lang="ko-KR" altLang="en-US"/>
          </a:p>
        </p:txBody>
      </p:sp>
      <p:cxnSp>
        <p:nvCxnSpPr>
          <p:cNvPr id="10" name="직선 연결선 9"/>
          <p:cNvCxnSpPr>
            <a:stCxn id="4" idx="2"/>
            <a:endCxn id="5" idx="0"/>
          </p:cNvCxnSpPr>
          <p:nvPr/>
        </p:nvCxnSpPr>
        <p:spPr>
          <a:xfrm flipH="1">
            <a:off x="2752061" y="2849526"/>
            <a:ext cx="2654595" cy="953836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4" idx="2"/>
            <a:endCxn id="6" idx="0"/>
          </p:cNvCxnSpPr>
          <p:nvPr/>
        </p:nvCxnSpPr>
        <p:spPr>
          <a:xfrm>
            <a:off x="5406656" y="2849526"/>
            <a:ext cx="0" cy="95383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4" idx="2"/>
            <a:endCxn id="7" idx="0"/>
          </p:cNvCxnSpPr>
          <p:nvPr/>
        </p:nvCxnSpPr>
        <p:spPr>
          <a:xfrm>
            <a:off x="5406656" y="2849526"/>
            <a:ext cx="4035422" cy="96002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87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깃허브에 포트폴리오 만들기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44" y="1162114"/>
            <a:ext cx="7104762" cy="5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61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깃허브에 포트폴리오 만들기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56" y="951712"/>
            <a:ext cx="5193363" cy="574003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9902" y="3291840"/>
            <a:ext cx="3688273" cy="498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9258" y="4588625"/>
            <a:ext cx="3532909" cy="399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47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이미지 캡쳐로 만들기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깃허브에 포트폴리오 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7" y="1456665"/>
            <a:ext cx="9666667" cy="4676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40138" y="4064924"/>
            <a:ext cx="299258" cy="349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4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09902" y="1088967"/>
            <a:ext cx="11286105" cy="5594466"/>
          </a:xfrm>
        </p:spPr>
        <p:txBody>
          <a:bodyPr>
            <a:normAutofit/>
          </a:bodyPr>
          <a:lstStyle/>
          <a:p>
            <a:r>
              <a:rPr lang="ko-KR" altLang="en-US" smtClean="0"/>
              <a:t>목차를 만들어라</a:t>
            </a:r>
            <a:endParaRPr lang="en-US" altLang="ko-KR" smtClean="0"/>
          </a:p>
          <a:p>
            <a:pPr lvl="1"/>
            <a:r>
              <a:rPr lang="ko-KR" altLang="en-US" smtClean="0"/>
              <a:t>목차로 바로 이동가능하게</a:t>
            </a:r>
            <a:endParaRPr lang="en-US" altLang="ko-KR" smtClean="0"/>
          </a:p>
          <a:p>
            <a:r>
              <a:rPr lang="ko-KR" altLang="en-US"/>
              <a:t>길이 </a:t>
            </a:r>
            <a:r>
              <a:rPr lang="en-US" altLang="ko-KR"/>
              <a:t>: </a:t>
            </a:r>
            <a:r>
              <a:rPr lang="ko-KR" altLang="en-US"/>
              <a:t>간략하게 요점만</a:t>
            </a:r>
            <a:endParaRPr lang="en-US" altLang="ko-KR"/>
          </a:p>
          <a:p>
            <a:pPr lvl="1"/>
            <a:r>
              <a:rPr lang="ko-KR" altLang="en-US"/>
              <a:t>최대 </a:t>
            </a:r>
            <a:r>
              <a:rPr lang="en-US" altLang="ko-KR"/>
              <a:t>10</a:t>
            </a:r>
            <a:r>
              <a:rPr lang="ko-KR" altLang="en-US"/>
              <a:t>페이지 </a:t>
            </a:r>
            <a:endParaRPr lang="en-US" altLang="ko-KR"/>
          </a:p>
          <a:p>
            <a:r>
              <a:rPr lang="ko-KR" altLang="en-US" smtClean="0"/>
              <a:t>화려하고 이쁘게 꾸미지 마라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/>
              <a:t>강조해야 할 부분은 확실히 </a:t>
            </a:r>
            <a:r>
              <a:rPr lang="ko-KR" altLang="en-US" smtClean="0"/>
              <a:t>강조해라</a:t>
            </a:r>
            <a:r>
              <a:rPr lang="en-US" altLang="ko-KR" smtClean="0"/>
              <a:t>(</a:t>
            </a:r>
            <a:r>
              <a:rPr lang="ko-KR" altLang="en-US" smtClean="0"/>
              <a:t>대회 수상등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폰트</a:t>
            </a:r>
            <a:endParaRPr lang="en-US" altLang="ko-KR" smtClean="0"/>
          </a:p>
          <a:p>
            <a:pPr lvl="1"/>
            <a:r>
              <a:rPr lang="ko-KR" altLang="en-US" smtClean="0"/>
              <a:t>심플하고 간결한</a:t>
            </a:r>
            <a:r>
              <a:rPr lang="en-US" altLang="ko-KR"/>
              <a:t> </a:t>
            </a:r>
            <a:r>
              <a:rPr lang="ko-KR" altLang="en-US" smtClean="0"/>
              <a:t>폰트</a:t>
            </a:r>
            <a:r>
              <a:rPr lang="en-US" altLang="ko-KR" smtClean="0"/>
              <a:t>-&gt; </a:t>
            </a:r>
            <a:r>
              <a:rPr lang="ko-KR" altLang="en-US" smtClean="0"/>
              <a:t>가독성</a:t>
            </a:r>
            <a:endParaRPr lang="en-US" altLang="ko-KR" smtClean="0"/>
          </a:p>
          <a:p>
            <a:r>
              <a:rPr lang="ko-KR" altLang="en-US"/>
              <a:t>간결하고 요점을 한눈에 알기 쉽게 만들어라</a:t>
            </a:r>
            <a:endParaRPr lang="en-US" altLang="ko-KR"/>
          </a:p>
          <a:p>
            <a:pPr lvl="1"/>
            <a:r>
              <a:rPr lang="ko-KR" altLang="en-US"/>
              <a:t>그림이나</a:t>
            </a:r>
            <a:r>
              <a:rPr lang="en-US" altLang="ko-KR"/>
              <a:t>, </a:t>
            </a:r>
            <a:r>
              <a:rPr lang="ko-KR" altLang="en-US"/>
              <a:t>도표 </a:t>
            </a:r>
            <a:r>
              <a:rPr lang="ko-KR" altLang="en-US" smtClean="0"/>
              <a:t>이용</a:t>
            </a:r>
            <a:endParaRPr lang="en-US" altLang="ko-KR" smtClean="0"/>
          </a:p>
          <a:p>
            <a:r>
              <a:rPr lang="ko-KR" altLang="en-US" smtClean="0"/>
              <a:t>깃허브등은 링크로 바로 이동하게 만들어라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한눈에 알아보는 포트폴리오 작성법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5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깃허브에 포트폴리오 만들기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98269" y="1088967"/>
            <a:ext cx="7355988" cy="5318018"/>
            <a:chOff x="780447" y="1243806"/>
            <a:chExt cx="9676190" cy="700860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589" y="1243806"/>
              <a:ext cx="9619048" cy="299047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447" y="4690506"/>
              <a:ext cx="9676190" cy="3561905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769928" y="2086495"/>
            <a:ext cx="301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pdf</a:t>
            </a:r>
            <a:r>
              <a:rPr lang="ko-KR" altLang="en-US" smtClean="0"/>
              <a:t>로 만든 포트폴리오 한페이지 캡쳐후 붙여넣기</a:t>
            </a:r>
            <a:endParaRPr lang="ko-KR" altLang="en-US"/>
          </a:p>
        </p:txBody>
      </p:sp>
      <p:cxnSp>
        <p:nvCxnSpPr>
          <p:cNvPr id="10" name="직선 화살표 연결선 9"/>
          <p:cNvCxnSpPr>
            <a:stCxn id="8" idx="1"/>
          </p:cNvCxnSpPr>
          <p:nvPr/>
        </p:nvCxnSpPr>
        <p:spPr>
          <a:xfrm flipH="1">
            <a:off x="6629400" y="2409661"/>
            <a:ext cx="2140528" cy="469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134533" y="6121400"/>
            <a:ext cx="1286934" cy="40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16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깃허브에 포트폴리오 만들기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070399"/>
            <a:ext cx="7677609" cy="56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2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일반 텍스트 기반 경량 마크업 언어</a:t>
            </a:r>
            <a:endParaRPr lang="en-US" altLang="ko-KR" smtClean="0"/>
          </a:p>
          <a:p>
            <a:r>
              <a:rPr lang="ko-KR" altLang="en-US" smtClean="0"/>
              <a:t>확장자 </a:t>
            </a:r>
            <a:r>
              <a:rPr lang="en-US" altLang="ko-KR" smtClean="0"/>
              <a:t>: .md</a:t>
            </a:r>
          </a:p>
          <a:p>
            <a:r>
              <a:rPr lang="ko-KR" altLang="en-US" smtClean="0"/>
              <a:t>장점</a:t>
            </a:r>
            <a:endParaRPr lang="en-US" altLang="ko-KR" smtClean="0"/>
          </a:p>
          <a:p>
            <a:pPr lvl="1"/>
            <a:r>
              <a:rPr lang="ko-KR" altLang="en-US"/>
              <a:t>문법이 쉽다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관리가 쉽다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지원 가능한 플랫폼과 프로그램이 다양하다</a:t>
            </a:r>
            <a:r>
              <a:rPr lang="en-US" altLang="ko-KR"/>
              <a:t>.</a:t>
            </a:r>
          </a:p>
          <a:p>
            <a:r>
              <a:rPr lang="ko-KR" altLang="en-US" smtClean="0"/>
              <a:t>단점</a:t>
            </a:r>
            <a:endParaRPr lang="en-US" altLang="ko-KR" smtClean="0"/>
          </a:p>
          <a:p>
            <a:pPr lvl="1"/>
            <a:r>
              <a:rPr lang="ko-KR" altLang="en-US"/>
              <a:t>표준이 없어 사용자마다 문법이 상이할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모든 </a:t>
            </a:r>
            <a:r>
              <a:rPr lang="en-US" altLang="ko-KR"/>
              <a:t>HTML </a:t>
            </a:r>
            <a:r>
              <a:rPr lang="ko-KR" altLang="en-US"/>
              <a:t>마크업을 대신하지 못한다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마크다운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69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제목</a:t>
            </a:r>
            <a:endParaRPr lang="en-US" altLang="ko-KR" smtClean="0"/>
          </a:p>
          <a:p>
            <a:pPr lvl="1"/>
            <a:r>
              <a:rPr lang="ko-KR" altLang="en-US" smtClean="0"/>
              <a:t>형식 </a:t>
            </a:r>
            <a:r>
              <a:rPr lang="en-US" altLang="ko-KR" smtClean="0"/>
              <a:t>: # </a:t>
            </a:r>
            <a:r>
              <a:rPr lang="ko-KR" altLang="en-US" smtClean="0"/>
              <a:t>제목문자열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줄바꿈</a:t>
            </a:r>
            <a:endParaRPr lang="en-US" altLang="ko-KR"/>
          </a:p>
          <a:p>
            <a:pPr lvl="1"/>
            <a:r>
              <a:rPr lang="en-US" altLang="ko-KR"/>
              <a:t>&lt;br/&gt;</a:t>
            </a:r>
            <a:endParaRPr lang="ko-KR" altLang="en-US"/>
          </a:p>
          <a:p>
            <a:pPr lvl="1"/>
            <a:endParaRPr lang="en-US" altLang="ko-KR" smtClean="0"/>
          </a:p>
          <a:p>
            <a:r>
              <a:rPr lang="ko-KR" altLang="en-US" smtClean="0"/>
              <a:t>빈칸</a:t>
            </a:r>
            <a:endParaRPr lang="en-US" altLang="ko-KR" smtClean="0"/>
          </a:p>
          <a:p>
            <a:pPr lvl="1"/>
            <a:r>
              <a:rPr lang="en-US" altLang="ko-KR" smtClean="0"/>
              <a:t>&amp;nbsp;</a:t>
            </a:r>
          </a:p>
          <a:p>
            <a:pPr lvl="1"/>
            <a:endParaRPr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마크다운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047150" y="1295399"/>
            <a:ext cx="5219700" cy="2626989"/>
            <a:chOff x="1104900" y="2272437"/>
            <a:chExt cx="6096000" cy="2983452"/>
          </a:xfrm>
        </p:grpSpPr>
        <p:sp>
          <p:nvSpPr>
            <p:cNvPr id="4" name="직사각형 3"/>
            <p:cNvSpPr/>
            <p:nvPr/>
          </p:nvSpPr>
          <p:spPr>
            <a:xfrm>
              <a:off x="1104900" y="2615337"/>
              <a:ext cx="6096000" cy="175432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/>
                <a:t># </a:t>
              </a:r>
              <a:r>
                <a:rPr lang="ko-KR" altLang="en-US" smtClean="0"/>
                <a:t>h1</a:t>
              </a:r>
              <a:endParaRPr lang="en-US" altLang="ko-KR" smtClean="0"/>
            </a:p>
            <a:p>
              <a:r>
                <a:rPr lang="ko-KR" altLang="en-US" smtClean="0"/>
                <a:t>## h2</a:t>
              </a:r>
              <a:endParaRPr lang="en-US" altLang="ko-KR" smtClean="0"/>
            </a:p>
            <a:p>
              <a:r>
                <a:rPr lang="ko-KR" altLang="en-US" smtClean="0"/>
                <a:t>### h3</a:t>
              </a:r>
              <a:endParaRPr lang="en-US" altLang="ko-KR" smtClean="0"/>
            </a:p>
            <a:p>
              <a:r>
                <a:rPr lang="ko-KR" altLang="en-US" smtClean="0"/>
                <a:t>#### h4</a:t>
              </a:r>
              <a:endParaRPr lang="en-US" altLang="ko-KR" smtClean="0"/>
            </a:p>
            <a:p>
              <a:r>
                <a:rPr lang="ko-KR" altLang="en-US" smtClean="0"/>
                <a:t>#### h5</a:t>
              </a:r>
              <a:endParaRPr lang="en-US" altLang="ko-KR" smtClean="0"/>
            </a:p>
            <a:p>
              <a:r>
                <a:rPr lang="ko-KR" altLang="en-US" smtClean="0"/>
                <a:t>##### </a:t>
              </a:r>
              <a:r>
                <a:rPr lang="ko-KR" altLang="en-US"/>
                <a:t>h6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6948" y="2272437"/>
              <a:ext cx="545252" cy="2983452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>
              <a:off x="3771900" y="3390900"/>
              <a:ext cx="482600" cy="499456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10100" y="4430750"/>
            <a:ext cx="5130800" cy="1418052"/>
            <a:chOff x="1028700" y="1765300"/>
            <a:chExt cx="6096000" cy="1635000"/>
          </a:xfrm>
        </p:grpSpPr>
        <p:sp>
          <p:nvSpPr>
            <p:cNvPr id="9" name="직사각형 8"/>
            <p:cNvSpPr/>
            <p:nvPr/>
          </p:nvSpPr>
          <p:spPr>
            <a:xfrm>
              <a:off x="1028700" y="2116853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/>
                <a:t>첫 번째 문단&lt;br/&gt;&lt;br/&gt;</a:t>
              </a:r>
            </a:p>
            <a:p>
              <a:r>
                <a:rPr lang="ko-KR" altLang="en-US"/>
                <a:t>두 번째 문단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7486" y="1765300"/>
              <a:ext cx="1627214" cy="1635000"/>
            </a:xfrm>
            <a:prstGeom prst="rect">
              <a:avLst/>
            </a:prstGeom>
          </p:spPr>
        </p:pic>
        <p:sp>
          <p:nvSpPr>
            <p:cNvPr id="11" name="오른쪽 화살표 10"/>
            <p:cNvSpPr/>
            <p:nvPr/>
          </p:nvSpPr>
          <p:spPr>
            <a:xfrm>
              <a:off x="4292600" y="2311400"/>
              <a:ext cx="508000" cy="355600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4944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빈칸</a:t>
            </a:r>
            <a:endParaRPr lang="en-US" altLang="ko-KR" smtClean="0"/>
          </a:p>
          <a:p>
            <a:pPr lvl="1"/>
            <a:r>
              <a:rPr lang="en-US" altLang="ko-KR" smtClean="0"/>
              <a:t>&amp;nbsp;</a:t>
            </a:r>
          </a:p>
          <a:p>
            <a:r>
              <a:rPr lang="ko-KR" altLang="en-US" smtClean="0"/>
              <a:t>주석</a:t>
            </a:r>
            <a:endParaRPr lang="en-US" altLang="ko-KR" smtClean="0"/>
          </a:p>
          <a:p>
            <a:pPr lvl="1"/>
            <a:r>
              <a:rPr lang="en-US" altLang="ko-KR" smtClean="0"/>
              <a:t>&lt;!– </a:t>
            </a:r>
            <a:r>
              <a:rPr lang="ko-KR" altLang="en-US" smtClean="0"/>
              <a:t>주석처리할 내용</a:t>
            </a:r>
            <a:r>
              <a:rPr lang="en-US" altLang="ko-KR" smtClean="0"/>
              <a:t>   --&gt; </a:t>
            </a:r>
          </a:p>
          <a:p>
            <a:pPr lvl="1"/>
            <a:endParaRPr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마크다운</a:t>
            </a:r>
          </a:p>
        </p:txBody>
      </p:sp>
    </p:spTree>
    <p:extLst>
      <p:ext uri="{BB962C8B-B14F-4D97-AF65-F5344CB8AC3E}">
        <p14:creationId xmlns:p14="http://schemas.microsoft.com/office/powerpoint/2010/main" val="1569856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리스트</a:t>
            </a:r>
            <a:endParaRPr lang="en-US" altLang="ko-KR" smtClean="0"/>
          </a:p>
          <a:p>
            <a:pPr lvl="1"/>
            <a:r>
              <a:rPr lang="ko-KR" altLang="en-US" smtClean="0"/>
              <a:t>순서 있는 목록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마크다운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56" y="2921000"/>
            <a:ext cx="2184622" cy="3786678"/>
          </a:xfrm>
          <a:prstGeom prst="rect">
            <a:avLst/>
          </a:prstGeom>
        </p:spPr>
      </p:pic>
      <p:sp>
        <p:nvSpPr>
          <p:cNvPr id="12" name="텍스트 개체 틀 1"/>
          <p:cNvSpPr txBox="1">
            <a:spLocks/>
          </p:cNvSpPr>
          <p:nvPr/>
        </p:nvSpPr>
        <p:spPr>
          <a:xfrm>
            <a:off x="3658132" y="1073034"/>
            <a:ext cx="11375697" cy="560277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009999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mtClean="0"/>
          </a:p>
          <a:p>
            <a:pPr lvl="1"/>
            <a:r>
              <a:rPr lang="ko-KR" altLang="en-US" smtClean="0"/>
              <a:t>순서 없는 목록</a:t>
            </a:r>
            <a:endParaRPr lang="en-US" altLang="ko-KR" smtClean="0"/>
          </a:p>
          <a:p>
            <a:pPr lvl="2"/>
            <a:r>
              <a:rPr lang="en-US" altLang="ko-KR"/>
              <a:t>-, *, + </a:t>
            </a:r>
            <a:r>
              <a:rPr lang="ko-KR" altLang="en-US"/>
              <a:t>중 하나를 사용하여 작성한다</a:t>
            </a:r>
            <a:r>
              <a:rPr lang="en-US" altLang="ko-KR"/>
              <a:t>.</a:t>
            </a:r>
          </a:p>
          <a:p>
            <a:pPr lvl="2"/>
            <a:r>
              <a:rPr lang="ko-KR" altLang="en-US" smtClean="0"/>
              <a:t>여백 세칸으로 레벨을 지정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760" y="2921000"/>
            <a:ext cx="2211131" cy="383262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260" y="5518810"/>
            <a:ext cx="2004068" cy="126506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531260" y="3530291"/>
            <a:ext cx="25273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/>
              <a:t>* 대제목</a:t>
            </a:r>
          </a:p>
          <a:p>
            <a:r>
              <a:rPr lang="ko-KR" altLang="en-US"/>
              <a:t>   * 소제목</a:t>
            </a:r>
          </a:p>
          <a:p>
            <a:r>
              <a:rPr lang="ko-KR" altLang="en-US"/>
              <a:t>      * 아이템</a:t>
            </a:r>
          </a:p>
        </p:txBody>
      </p:sp>
      <p:sp>
        <p:nvSpPr>
          <p:cNvPr id="17" name="아래쪽 화살표 16"/>
          <p:cNvSpPr/>
          <p:nvPr/>
        </p:nvSpPr>
        <p:spPr>
          <a:xfrm>
            <a:off x="2032000" y="4541134"/>
            <a:ext cx="482600" cy="29617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8459025" y="4473323"/>
            <a:ext cx="482600" cy="29617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348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폰트 스타일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마크다운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38" y="1860752"/>
            <a:ext cx="3009524" cy="32380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916" y="1860752"/>
            <a:ext cx="1971429" cy="379047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838700" y="3733800"/>
            <a:ext cx="533400" cy="4445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26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링크</a:t>
            </a:r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수평선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마크다운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962305" y="1574801"/>
            <a:ext cx="7152995" cy="1158780"/>
            <a:chOff x="987705" y="1965419"/>
            <a:chExt cx="8167300" cy="15047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705" y="1965419"/>
              <a:ext cx="4476190" cy="150476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1195" y="2093990"/>
              <a:ext cx="1723810" cy="1247619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>
              <a:off x="5651500" y="2540000"/>
              <a:ext cx="446250" cy="406400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48" y="3890356"/>
            <a:ext cx="2103252" cy="27389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381" y="3556000"/>
            <a:ext cx="2921871" cy="31727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624160" y="4985918"/>
            <a:ext cx="390830" cy="31295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27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이미지에 링크 걸기</a:t>
            </a:r>
            <a:endParaRPr lang="en-US" altLang="ko-KR" smtClean="0"/>
          </a:p>
          <a:p>
            <a:pPr lvl="1"/>
            <a:r>
              <a:rPr lang="ko-KR" altLang="en-US" smtClean="0"/>
              <a:t>형식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마크다운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74700" y="2097038"/>
            <a:ext cx="1132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[![이미지 설명](이미지 링크)](연결하고자하는 url "마우스 오버 시 나타낼 링크 title")</a:t>
            </a:r>
          </a:p>
          <a:p>
            <a:endParaRPr lang="ko-KR" altLang="en-US"/>
          </a:p>
          <a:p>
            <a:r>
              <a:rPr lang="ko-KR" altLang="en-US"/>
              <a:t>[![고양이애옹](https://cdn.pixabay.com/photo/2019/03/13/08/29/cat-4052454_1280.jpg)](https://cdn.pixabay.com/photo/2019/03/13/08/29/cat-4052454_1280.jpg)</a:t>
            </a:r>
          </a:p>
        </p:txBody>
      </p:sp>
    </p:spTree>
    <p:extLst>
      <p:ext uri="{BB962C8B-B14F-4D97-AF65-F5344CB8AC3E}">
        <p14:creationId xmlns:p14="http://schemas.microsoft.com/office/powerpoint/2010/main" val="2157062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여러분의 포트폴리오를 만들어 보세요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9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1. </a:t>
            </a:r>
            <a:r>
              <a:rPr lang="ko-KR" altLang="en-US"/>
              <a:t>내 </a:t>
            </a:r>
            <a:r>
              <a:rPr lang="ko-KR" altLang="en-US" smtClean="0"/>
              <a:t>소개</a:t>
            </a:r>
            <a:endParaRPr lang="en-US" altLang="ko-KR" smtClean="0"/>
          </a:p>
          <a:p>
            <a:pPr lvl="1"/>
            <a:r>
              <a:rPr lang="ko-KR" altLang="en-US" smtClean="0"/>
              <a:t>학력</a:t>
            </a:r>
            <a:endParaRPr lang="en-US" altLang="ko-KR" smtClean="0"/>
          </a:p>
          <a:p>
            <a:pPr lvl="1"/>
            <a:r>
              <a:rPr lang="ko-KR" altLang="en-US" smtClean="0"/>
              <a:t>입상경력</a:t>
            </a:r>
            <a:endParaRPr lang="en-US" altLang="ko-KR" smtClean="0"/>
          </a:p>
          <a:p>
            <a:pPr lvl="1"/>
            <a:r>
              <a:rPr lang="ko-KR" altLang="en-US" smtClean="0"/>
              <a:t>능력</a:t>
            </a:r>
            <a:endParaRPr lang="en-US" altLang="ko-KR" smtClean="0"/>
          </a:p>
          <a:p>
            <a:pPr lvl="1"/>
            <a:r>
              <a:rPr lang="ko-KR" altLang="en-US" smtClean="0"/>
              <a:t>블로그</a:t>
            </a:r>
            <a:r>
              <a:rPr lang="en-US" altLang="ko-KR" smtClean="0"/>
              <a:t>(</a:t>
            </a:r>
            <a:r>
              <a:rPr lang="ko-KR" altLang="en-US" smtClean="0"/>
              <a:t>옵션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2</a:t>
            </a:r>
            <a:r>
              <a:rPr lang="en-US" altLang="ko-KR"/>
              <a:t>. </a:t>
            </a:r>
            <a:r>
              <a:rPr lang="ko-KR" altLang="en-US" smtClean="0"/>
              <a:t>학교생활</a:t>
            </a:r>
            <a:endParaRPr lang="en-US" altLang="ko-KR" smtClean="0"/>
          </a:p>
          <a:p>
            <a:pPr lvl="1"/>
            <a:r>
              <a:rPr lang="ko-KR" altLang="en-US" smtClean="0"/>
              <a:t>전공 수강 과목 명시</a:t>
            </a:r>
            <a:endParaRPr lang="ko-KR" altLang="en-US"/>
          </a:p>
          <a:p>
            <a:r>
              <a:rPr lang="en-US" altLang="ko-KR"/>
              <a:t>3. </a:t>
            </a:r>
            <a:r>
              <a:rPr lang="ko-KR" altLang="en-US"/>
              <a:t>교내 </a:t>
            </a:r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최근순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프로젝트명</a:t>
            </a:r>
            <a:r>
              <a:rPr lang="en-US" altLang="ko-KR" smtClean="0"/>
              <a:t>(</a:t>
            </a:r>
            <a:r>
              <a:rPr lang="ko-KR" altLang="en-US"/>
              <a:t>각 프로젝트 </a:t>
            </a:r>
            <a:r>
              <a:rPr lang="ko-KR" altLang="en-US" smtClean="0"/>
              <a:t>링크</a:t>
            </a:r>
            <a:r>
              <a:rPr lang="en-US" altLang="ko-KR" smtClean="0"/>
              <a:t>)</a:t>
            </a:r>
            <a:r>
              <a:rPr lang="ko-KR" altLang="en-US" smtClean="0"/>
              <a:t>과 간략한 설명</a:t>
            </a:r>
            <a:endParaRPr lang="en-US" altLang="ko-KR" smtClean="0"/>
          </a:p>
          <a:p>
            <a:r>
              <a:rPr lang="en-US" altLang="ko-KR" smtClean="0"/>
              <a:t>4</a:t>
            </a:r>
            <a:r>
              <a:rPr lang="en-US" altLang="ko-KR"/>
              <a:t>. </a:t>
            </a:r>
            <a:r>
              <a:rPr lang="ko-KR" altLang="en-US"/>
              <a:t>교외 </a:t>
            </a:r>
            <a:r>
              <a:rPr lang="ko-KR" altLang="en-US" smtClean="0"/>
              <a:t>프로젝트</a:t>
            </a:r>
            <a:r>
              <a:rPr lang="en-US" altLang="ko-KR"/>
              <a:t>(</a:t>
            </a:r>
            <a:r>
              <a:rPr lang="ko-KR" altLang="en-US"/>
              <a:t>최근순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r>
              <a:rPr lang="ko-KR" altLang="en-US"/>
              <a:t>프로젝트명</a:t>
            </a:r>
            <a:r>
              <a:rPr lang="en-US" altLang="ko-KR"/>
              <a:t>(</a:t>
            </a:r>
            <a:r>
              <a:rPr lang="ko-KR" altLang="en-US"/>
              <a:t>각 프로젝트 링크</a:t>
            </a:r>
            <a:r>
              <a:rPr lang="en-US" altLang="ko-KR"/>
              <a:t>)</a:t>
            </a:r>
            <a:r>
              <a:rPr lang="ko-KR" altLang="en-US"/>
              <a:t>과 간략한 </a:t>
            </a:r>
            <a:r>
              <a:rPr lang="ko-KR" altLang="en-US" smtClean="0"/>
              <a:t>설명</a:t>
            </a:r>
            <a:endParaRPr lang="en-US" altLang="ko-KR" smtClean="0"/>
          </a:p>
          <a:p>
            <a:r>
              <a:rPr lang="en-US" altLang="ko-KR" smtClean="0"/>
              <a:t>5. </a:t>
            </a:r>
            <a:r>
              <a:rPr lang="ko-KR" altLang="en-US" smtClean="0"/>
              <a:t>잘한 프로젝트 상세</a:t>
            </a:r>
            <a:endParaRPr lang="en-US" altLang="ko-KR" smtClean="0"/>
          </a:p>
          <a:p>
            <a:pPr lvl="1"/>
            <a:endParaRPr lang="en-US" altLang="ko-KR"/>
          </a:p>
          <a:p>
            <a:pPr marL="914400" lvl="2" indent="-457200"/>
            <a:endParaRPr lang="ko-KR" altLang="en-US"/>
          </a:p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포트폴리오에 들어가야 할 내용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내소개</a:t>
            </a:r>
            <a:endParaRPr lang="en-US" altLang="ko-KR" smtClean="0"/>
          </a:p>
          <a:p>
            <a:pPr lvl="1"/>
            <a:r>
              <a:rPr lang="ko-KR" altLang="en-US" smtClean="0"/>
              <a:t>학력 </a:t>
            </a:r>
            <a:endParaRPr lang="en-US" altLang="ko-KR" smtClean="0"/>
          </a:p>
          <a:p>
            <a:pPr lvl="2"/>
            <a:r>
              <a:rPr lang="ko-KR" altLang="en-US" smtClean="0"/>
              <a:t>대학교 관련 학과만 명시</a:t>
            </a:r>
            <a:endParaRPr lang="en-US" altLang="ko-KR" smtClean="0"/>
          </a:p>
          <a:p>
            <a:pPr lvl="1"/>
            <a:r>
              <a:rPr lang="ko-KR" altLang="en-US" smtClean="0"/>
              <a:t>입상 경력</a:t>
            </a:r>
            <a:endParaRPr lang="en-US" altLang="ko-KR" smtClean="0"/>
          </a:p>
          <a:p>
            <a:pPr lvl="2"/>
            <a:r>
              <a:rPr lang="ko-KR" altLang="en-US" smtClean="0"/>
              <a:t>링크나 </a:t>
            </a:r>
            <a:r>
              <a:rPr lang="ko-KR" altLang="en-US"/>
              <a:t>맨 마지막에 자료 </a:t>
            </a:r>
            <a:r>
              <a:rPr lang="ko-KR" altLang="en-US" smtClean="0"/>
              <a:t>첨부</a:t>
            </a:r>
            <a:endParaRPr lang="en-US" altLang="ko-KR" smtClean="0"/>
          </a:p>
          <a:p>
            <a:pPr lvl="1"/>
            <a:r>
              <a:rPr lang="ko-KR" altLang="en-US"/>
              <a:t>능력</a:t>
            </a:r>
            <a:endParaRPr lang="en-US" altLang="ko-KR"/>
          </a:p>
          <a:p>
            <a:pPr lvl="2"/>
            <a:r>
              <a:rPr lang="ko-KR" altLang="en-US"/>
              <a:t>인성적 측면</a:t>
            </a:r>
            <a:endParaRPr lang="en-US" altLang="ko-KR"/>
          </a:p>
          <a:p>
            <a:pPr lvl="3"/>
            <a:r>
              <a:rPr lang="ko-KR" altLang="en-US"/>
              <a:t>인성적 측면이 들어가야 하는 이유</a:t>
            </a:r>
            <a:endParaRPr lang="en-US" altLang="ko-KR"/>
          </a:p>
          <a:p>
            <a:pPr lvl="4"/>
            <a:r>
              <a:rPr lang="ko-KR" altLang="en-US"/>
              <a:t>회사에서 최소</a:t>
            </a:r>
            <a:r>
              <a:rPr lang="en-US" altLang="ko-KR"/>
              <a:t>6</a:t>
            </a:r>
            <a:r>
              <a:rPr lang="ko-KR" altLang="en-US"/>
              <a:t>개월 은 신입사원에게 비용대비 얻는 것이 없다고 생각함</a:t>
            </a:r>
            <a:endParaRPr lang="en-US" altLang="ko-KR"/>
          </a:p>
          <a:p>
            <a:pPr lvl="4"/>
            <a:r>
              <a:rPr lang="ko-KR" altLang="en-US"/>
              <a:t>회사에서 비용 투자해서 교육시키면 다른 회사로 이직의 문제</a:t>
            </a:r>
            <a:endParaRPr lang="en-US" altLang="ko-KR"/>
          </a:p>
          <a:p>
            <a:pPr lvl="4"/>
            <a:r>
              <a:rPr lang="ko-KR" altLang="en-US"/>
              <a:t>잘 운영되는 팀이 팀원의 불화로 제대로 성과를 못내는 결과가 발생할수 있음</a:t>
            </a:r>
            <a:endParaRPr lang="en-US" altLang="ko-KR"/>
          </a:p>
          <a:p>
            <a:pPr lvl="3"/>
            <a:r>
              <a:rPr lang="ko-KR" altLang="en-US"/>
              <a:t>회사에서 원하는 인성</a:t>
            </a:r>
            <a:endParaRPr lang="en-US" altLang="ko-KR"/>
          </a:p>
          <a:p>
            <a:pPr lvl="4"/>
            <a:r>
              <a:rPr lang="ko-KR" altLang="en-US"/>
              <a:t>원만한 대인관계</a:t>
            </a:r>
            <a:r>
              <a:rPr lang="en-US" altLang="ko-KR"/>
              <a:t>, </a:t>
            </a:r>
            <a:r>
              <a:rPr lang="ko-KR" altLang="en-US"/>
              <a:t>진취성</a:t>
            </a:r>
            <a:r>
              <a:rPr lang="en-US" altLang="ko-KR"/>
              <a:t>, </a:t>
            </a:r>
            <a:r>
              <a:rPr lang="ko-KR" altLang="en-US"/>
              <a:t>성장욕구</a:t>
            </a:r>
            <a:r>
              <a:rPr lang="en-US" altLang="ko-KR"/>
              <a:t>, </a:t>
            </a:r>
            <a:r>
              <a:rPr lang="ko-KR" altLang="en-US"/>
              <a:t>노력</a:t>
            </a:r>
            <a:r>
              <a:rPr lang="en-US" altLang="ko-KR"/>
              <a:t>, </a:t>
            </a:r>
            <a:r>
              <a:rPr lang="ko-KR" altLang="en-US"/>
              <a:t>가능성을 언급</a:t>
            </a:r>
            <a:endParaRPr lang="en-US" altLang="ko-KR"/>
          </a:p>
          <a:p>
            <a:pPr lvl="2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포트폴리오에 들어가야 할 내용</a:t>
            </a:r>
          </a:p>
        </p:txBody>
      </p:sp>
    </p:spTree>
    <p:extLst>
      <p:ext uri="{BB962C8B-B14F-4D97-AF65-F5344CB8AC3E}">
        <p14:creationId xmlns:p14="http://schemas.microsoft.com/office/powerpoint/2010/main" val="102888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mtClean="0"/>
              <a:t>기술적 </a:t>
            </a:r>
            <a:r>
              <a:rPr lang="ko-KR" altLang="en-US"/>
              <a:t>측면</a:t>
            </a:r>
            <a:endParaRPr lang="en-US" altLang="ko-KR"/>
          </a:p>
          <a:p>
            <a:pPr lvl="3"/>
            <a:r>
              <a:rPr lang="ko-KR" altLang="en-US"/>
              <a:t>자격증 및 교육</a:t>
            </a:r>
            <a:endParaRPr lang="en-US" altLang="ko-KR"/>
          </a:p>
          <a:p>
            <a:pPr lvl="4"/>
            <a:r>
              <a:rPr lang="ko-KR" altLang="en-US"/>
              <a:t>해당 업종에 관련된 것만 명시</a:t>
            </a:r>
            <a:endParaRPr lang="en-US" altLang="ko-KR"/>
          </a:p>
          <a:p>
            <a:pPr lvl="3"/>
            <a:r>
              <a:rPr lang="ko-KR" altLang="en-US"/>
              <a:t>내가 사용할수 있는 기술</a:t>
            </a:r>
            <a:endParaRPr lang="en-US" altLang="ko-KR"/>
          </a:p>
          <a:p>
            <a:pPr lvl="4"/>
            <a:r>
              <a:rPr lang="ko-KR" altLang="en-US"/>
              <a:t>한번 써본것이 아니라</a:t>
            </a:r>
            <a:r>
              <a:rPr lang="en-US" altLang="ko-KR"/>
              <a:t>, </a:t>
            </a:r>
            <a:r>
              <a:rPr lang="ko-KR" altLang="en-US"/>
              <a:t>잘 사용할수 있는 기술</a:t>
            </a:r>
            <a:endParaRPr lang="en-US" altLang="ko-KR"/>
          </a:p>
          <a:p>
            <a:pPr lvl="4"/>
            <a:r>
              <a:rPr lang="ko-KR" altLang="en-US"/>
              <a:t>텍스트가 아니라 아이콘도 같이 표시</a:t>
            </a:r>
            <a:endParaRPr lang="en-US" altLang="ko-KR"/>
          </a:p>
          <a:p>
            <a:pPr lvl="1"/>
            <a:r>
              <a:rPr lang="ko-KR" altLang="en-US" smtClean="0"/>
              <a:t>블로그 </a:t>
            </a:r>
            <a:endParaRPr lang="en-US" altLang="ko-KR" smtClean="0"/>
          </a:p>
          <a:p>
            <a:pPr lvl="2"/>
            <a:r>
              <a:rPr lang="ko-KR" altLang="en-US" smtClean="0"/>
              <a:t>기술적으로 자신이 공부했던 내용이나 공유하고 싶은 내용</a:t>
            </a:r>
            <a:endParaRPr lang="en-US" altLang="ko-KR" smtClean="0"/>
          </a:p>
          <a:p>
            <a:pPr lvl="2"/>
            <a:r>
              <a:rPr lang="ko-KR" altLang="en-US" smtClean="0"/>
              <a:t>꾸준이 작성되어 있어야 함</a:t>
            </a:r>
            <a:endParaRPr lang="en-US" altLang="ko-KR" smtClean="0"/>
          </a:p>
          <a:p>
            <a:pPr lvl="2"/>
            <a:r>
              <a:rPr lang="ko-KR" altLang="en-US" smtClean="0"/>
              <a:t>일시적으로 작성되어 있다면 기재할  필요 없음</a:t>
            </a: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포트폴리오에 들어가야 할 </a:t>
            </a:r>
            <a:r>
              <a:rPr lang="ko-KR" altLang="en-US" smtClean="0"/>
              <a:t>내용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407" y="1314621"/>
            <a:ext cx="2914286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9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학교 생활</a:t>
            </a:r>
            <a:endParaRPr lang="en-US" altLang="ko-KR" smtClean="0"/>
          </a:p>
          <a:p>
            <a:pPr lvl="1"/>
            <a:r>
              <a:rPr lang="ko-KR" altLang="en-US" smtClean="0"/>
              <a:t>수강과목 명시</a:t>
            </a:r>
            <a:r>
              <a:rPr lang="en-US" altLang="ko-KR" smtClean="0"/>
              <a:t>: </a:t>
            </a:r>
            <a:r>
              <a:rPr lang="ko-KR" altLang="en-US"/>
              <a:t>기초언어</a:t>
            </a:r>
            <a:r>
              <a:rPr lang="en-US" altLang="ko-KR"/>
              <a:t>, AI, game, </a:t>
            </a:r>
            <a:r>
              <a:rPr lang="ko-KR" altLang="en-US"/>
              <a:t>보안등 카테고리별로 정리해서 </a:t>
            </a:r>
            <a:r>
              <a:rPr lang="ko-KR" altLang="en-US" smtClean="0"/>
              <a:t>기재</a:t>
            </a:r>
            <a:endParaRPr lang="en-US" altLang="ko-KR" smtClean="0"/>
          </a:p>
          <a:p>
            <a:pPr lvl="1"/>
            <a:r>
              <a:rPr lang="ko-KR" altLang="en-US" smtClean="0"/>
              <a:t>업체 필요 기술을 상위에 배치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포트폴리오에 들어가야 할 내용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35" y="2923686"/>
            <a:ext cx="9058229" cy="2429363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15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09902" y="1088967"/>
            <a:ext cx="11375697" cy="5552902"/>
          </a:xfrm>
        </p:spPr>
        <p:txBody>
          <a:bodyPr>
            <a:normAutofit/>
          </a:bodyPr>
          <a:lstStyle/>
          <a:p>
            <a:r>
              <a:rPr lang="ko-KR" altLang="en-US" smtClean="0"/>
              <a:t>프로젝트</a:t>
            </a:r>
            <a:endParaRPr lang="en-US" altLang="ko-KR" smtClean="0"/>
          </a:p>
          <a:p>
            <a:pPr lvl="1"/>
            <a:r>
              <a:rPr lang="ko-KR" altLang="en-US" smtClean="0"/>
              <a:t>간단한 설명</a:t>
            </a:r>
            <a:endParaRPr lang="en-US" altLang="ko-KR" smtClean="0"/>
          </a:p>
          <a:p>
            <a:pPr lvl="2"/>
            <a:r>
              <a:rPr lang="ko-KR" altLang="en-US" smtClean="0"/>
              <a:t>기능</a:t>
            </a:r>
            <a:r>
              <a:rPr lang="en-US" altLang="ko-KR" smtClean="0"/>
              <a:t>, </a:t>
            </a:r>
            <a:r>
              <a:rPr lang="ko-KR" altLang="en-US" smtClean="0"/>
              <a:t>만든 이유 등</a:t>
            </a:r>
            <a:endParaRPr lang="en-US" altLang="ko-KR" smtClean="0"/>
          </a:p>
          <a:p>
            <a:pPr lvl="1"/>
            <a:r>
              <a:rPr lang="ko-KR" altLang="en-US" smtClean="0"/>
              <a:t>개발 기간</a:t>
            </a:r>
            <a:endParaRPr lang="en-US" altLang="ko-KR" smtClean="0"/>
          </a:p>
          <a:p>
            <a:pPr lvl="1"/>
            <a:r>
              <a:rPr lang="ko-KR" altLang="en-US" smtClean="0"/>
              <a:t>사용기술</a:t>
            </a:r>
            <a:endParaRPr lang="en-US" altLang="ko-KR" smtClean="0"/>
          </a:p>
          <a:p>
            <a:pPr lvl="1"/>
            <a:r>
              <a:rPr lang="ko-KR" altLang="en-US" smtClean="0"/>
              <a:t>참여인원</a:t>
            </a:r>
            <a:endParaRPr lang="en-US" altLang="ko-KR" smtClean="0"/>
          </a:p>
          <a:p>
            <a:pPr lvl="1"/>
            <a:r>
              <a:rPr lang="ko-KR" altLang="en-US" smtClean="0"/>
              <a:t>본인 맡은 분야</a:t>
            </a:r>
            <a:endParaRPr lang="en-US" altLang="ko-KR" smtClean="0"/>
          </a:p>
          <a:p>
            <a:pPr lvl="1"/>
            <a:r>
              <a:rPr lang="ko-KR" altLang="en-US" smtClean="0"/>
              <a:t>특이점</a:t>
            </a:r>
            <a:endParaRPr lang="en-US" altLang="ko-KR" smtClean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포트폴리오에 들어가야 할 내용</a:t>
            </a:r>
          </a:p>
        </p:txBody>
      </p:sp>
    </p:spTree>
    <p:extLst>
      <p:ext uri="{BB962C8B-B14F-4D97-AF65-F5344CB8AC3E}">
        <p14:creationId xmlns:p14="http://schemas.microsoft.com/office/powerpoint/2010/main" val="3366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메모앱</a:t>
            </a:r>
            <a:r>
              <a:rPr lang="en-US" altLang="ko-KR" smtClean="0"/>
              <a:t>(Github)</a:t>
            </a:r>
          </a:p>
          <a:p>
            <a:pPr lvl="1"/>
            <a:r>
              <a:rPr lang="ko-KR" altLang="en-US" smtClean="0"/>
              <a:t>기능</a:t>
            </a:r>
            <a:endParaRPr lang="en-US" altLang="ko-KR" smtClean="0"/>
          </a:p>
          <a:p>
            <a:pPr lvl="2"/>
            <a:r>
              <a:rPr lang="ko-KR" altLang="en-US" smtClean="0"/>
              <a:t>글</a:t>
            </a:r>
            <a:r>
              <a:rPr lang="en-US" altLang="ko-KR"/>
              <a:t>, </a:t>
            </a:r>
            <a:r>
              <a:rPr lang="ko-KR" altLang="en-US"/>
              <a:t>이미지 </a:t>
            </a:r>
            <a:r>
              <a:rPr lang="en-US" altLang="ko-KR"/>
              <a:t>+ </a:t>
            </a:r>
            <a:r>
              <a:rPr lang="ko-KR" altLang="en-US"/>
              <a:t>음성</a:t>
            </a:r>
            <a:r>
              <a:rPr lang="en-US" altLang="ko-KR"/>
              <a:t>, </a:t>
            </a:r>
            <a:r>
              <a:rPr lang="ko-KR" altLang="en-US"/>
              <a:t>그리기 메모 가능</a:t>
            </a:r>
          </a:p>
          <a:p>
            <a:pPr lvl="2"/>
            <a:r>
              <a:rPr lang="ko-KR" altLang="en-US" smtClean="0"/>
              <a:t>메모의 </a:t>
            </a:r>
            <a:r>
              <a:rPr lang="ko-KR" altLang="en-US"/>
              <a:t>모든 </a:t>
            </a:r>
            <a:r>
              <a:rPr lang="ko-KR" altLang="en-US" smtClean="0"/>
              <a:t>플랫폼</a:t>
            </a:r>
            <a:r>
              <a:rPr lang="en-US" altLang="ko-KR" smtClean="0"/>
              <a:t>(android, </a:t>
            </a:r>
            <a:r>
              <a:rPr lang="ko-KR" altLang="en-US" smtClean="0"/>
              <a:t>에서 </a:t>
            </a:r>
            <a:r>
              <a:rPr lang="ko-KR" altLang="en-US"/>
              <a:t>동기화 됨</a:t>
            </a:r>
            <a:r>
              <a:rPr lang="en-US" altLang="ko-KR"/>
              <a:t>.</a:t>
            </a:r>
          </a:p>
          <a:p>
            <a:pPr lvl="1"/>
            <a:r>
              <a:rPr lang="ko-KR" altLang="en-US" smtClean="0"/>
              <a:t>개발기간 </a:t>
            </a:r>
            <a:r>
              <a:rPr lang="en-US" altLang="ko-KR" smtClean="0"/>
              <a:t>: 6</a:t>
            </a:r>
            <a:r>
              <a:rPr lang="ko-KR" altLang="en-US" smtClean="0"/>
              <a:t>개월</a:t>
            </a:r>
            <a:endParaRPr lang="en-US" altLang="ko-KR" smtClean="0"/>
          </a:p>
          <a:p>
            <a:pPr lvl="1"/>
            <a:r>
              <a:rPr lang="ko-KR" altLang="en-US" smtClean="0"/>
              <a:t>사용기술 </a:t>
            </a:r>
            <a:r>
              <a:rPr lang="en-US" altLang="ko-KR" smtClean="0"/>
              <a:t>: </a:t>
            </a:r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참여인원 </a:t>
            </a:r>
            <a:r>
              <a:rPr lang="en-US" altLang="ko-KR" smtClean="0"/>
              <a:t>: 2</a:t>
            </a:r>
            <a:r>
              <a:rPr lang="ko-KR" altLang="en-US" smtClean="0"/>
              <a:t>명</a:t>
            </a:r>
            <a:endParaRPr lang="en-US" altLang="ko-KR" smtClean="0"/>
          </a:p>
          <a:p>
            <a:pPr lvl="1"/>
            <a:r>
              <a:rPr lang="ko-KR" altLang="en-US" smtClean="0"/>
              <a:t>본인이 맡은 분야 </a:t>
            </a:r>
            <a:r>
              <a:rPr lang="en-US" altLang="ko-KR" smtClean="0"/>
              <a:t>: </a:t>
            </a:r>
            <a:r>
              <a:rPr lang="ko-KR" altLang="en-US" smtClean="0"/>
              <a:t>서버 메모 내용 저장 기능</a:t>
            </a:r>
            <a:r>
              <a:rPr lang="en-US" altLang="ko-KR" smtClean="0"/>
              <a:t>	</a:t>
            </a:r>
          </a:p>
          <a:p>
            <a:pPr lvl="1"/>
            <a:r>
              <a:rPr lang="ko-KR" altLang="en-US" smtClean="0"/>
              <a:t>특이점</a:t>
            </a:r>
            <a:endParaRPr lang="en-US" altLang="ko-KR" smtClean="0"/>
          </a:p>
          <a:p>
            <a:pPr lvl="2"/>
            <a:r>
              <a:rPr lang="en-US" altLang="ko-KR" smtClean="0"/>
              <a:t>JDBC, FIREBASE </a:t>
            </a:r>
            <a:r>
              <a:rPr lang="ko-KR" altLang="en-US" smtClean="0"/>
              <a:t>모두 사용할 수 있도록 인터페이스를 이용한 설계 및 구현</a:t>
            </a:r>
            <a:endParaRPr lang="en-US" altLang="ko-KR" smtClean="0"/>
          </a:p>
          <a:p>
            <a:pPr lvl="1"/>
            <a:endParaRPr lang="ko-KR" altLang="en-US"/>
          </a:p>
          <a:p>
            <a:pPr lvl="1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포트폴리오에 들어가야 할 내용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21476" y="3483032"/>
            <a:ext cx="2756033" cy="492264"/>
            <a:chOff x="4185022" y="3423332"/>
            <a:chExt cx="3348743" cy="7333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4241" y="3432855"/>
              <a:ext cx="2609524" cy="7238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5022" y="3423332"/>
              <a:ext cx="619048" cy="733333"/>
            </a:xfrm>
            <a:prstGeom prst="rect">
              <a:avLst/>
            </a:prstGeom>
          </p:spPr>
        </p:pic>
      </p:grpSp>
      <p:cxnSp>
        <p:nvCxnSpPr>
          <p:cNvPr id="8" name="직선 화살표 연결선 7"/>
          <p:cNvCxnSpPr/>
          <p:nvPr/>
        </p:nvCxnSpPr>
        <p:spPr>
          <a:xfrm flipH="1">
            <a:off x="2975956" y="1321724"/>
            <a:ext cx="590204" cy="8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66160" y="114537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클릭시 깃허브로 연결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350980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13797</TotalTime>
  <Words>799</Words>
  <Application>Microsoft Office PowerPoint</Application>
  <PresentationFormat>와이드스크린</PresentationFormat>
  <Paragraphs>267</Paragraphs>
  <Slides>39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맑은 고딕</vt:lpstr>
      <vt:lpstr>Arial</vt:lpstr>
      <vt:lpstr>Wingdings</vt:lpstr>
      <vt:lpstr>표지</vt:lpstr>
      <vt:lpstr>1_본문</vt:lpstr>
      <vt:lpstr>SW개발 포트폴리오 특강</vt:lpstr>
      <vt:lpstr>포트폴리오란?</vt:lpstr>
      <vt:lpstr>한눈에 알아보는 포트폴리오 작성법</vt:lpstr>
      <vt:lpstr>포트폴리오에 들어가야 할 내용</vt:lpstr>
      <vt:lpstr>포트폴리오에 들어가야 할 내용</vt:lpstr>
      <vt:lpstr>포트폴리오에 들어가야 할 내용</vt:lpstr>
      <vt:lpstr>포트폴리오에 들어가야 할 내용</vt:lpstr>
      <vt:lpstr>포트폴리오에 들어가야 할 내용</vt:lpstr>
      <vt:lpstr>포트폴리오에 들어가야 할 내용</vt:lpstr>
      <vt:lpstr>포트폴리오에 들어가야 할 내용</vt:lpstr>
      <vt:lpstr>프로젝트 상세 설명</vt:lpstr>
      <vt:lpstr>프로젝트 상세 설명</vt:lpstr>
      <vt:lpstr>프로젝트 상세 설명</vt:lpstr>
      <vt:lpstr>프로젝트 상세 설명</vt:lpstr>
      <vt:lpstr>프로젝트 상세 설명</vt:lpstr>
      <vt:lpstr>프로젝트 상세 설명</vt:lpstr>
      <vt:lpstr>프로젝트 상세 설명</vt:lpstr>
      <vt:lpstr>프로젝트 상세 설명</vt:lpstr>
      <vt:lpstr>프로젝트 상세 설명</vt:lpstr>
      <vt:lpstr>프로젝트 상세 설명</vt:lpstr>
      <vt:lpstr>프로젝트 상세 설명</vt:lpstr>
      <vt:lpstr>프로젝트 상세 설명</vt:lpstr>
      <vt:lpstr>프로젝트 상세 설명</vt:lpstr>
      <vt:lpstr>테스트</vt:lpstr>
      <vt:lpstr>잘한 프로젝트 설명</vt:lpstr>
      <vt:lpstr>깃허브에 포트폴리오 만들기</vt:lpstr>
      <vt:lpstr>깃허브에 포트폴리오 만들기</vt:lpstr>
      <vt:lpstr>깃허브에 포트폴리오 만들기</vt:lpstr>
      <vt:lpstr>깃허브에 포트폴리오 만들기</vt:lpstr>
      <vt:lpstr>깃허브에 포트폴리오 만들기</vt:lpstr>
      <vt:lpstr>깃허브에 포트폴리오 만들기</vt:lpstr>
      <vt:lpstr>마크다운</vt:lpstr>
      <vt:lpstr>마크다운</vt:lpstr>
      <vt:lpstr>마크다운</vt:lpstr>
      <vt:lpstr>마크다운</vt:lpstr>
      <vt:lpstr>마크다운</vt:lpstr>
      <vt:lpstr>마크다운</vt:lpstr>
      <vt:lpstr>마크다운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younsun choi</dc:creator>
  <cp:lastModifiedBy>renige31@naver.com</cp:lastModifiedBy>
  <cp:revision>548</cp:revision>
  <dcterms:created xsi:type="dcterms:W3CDTF">2017-03-17T06:24:05Z</dcterms:created>
  <dcterms:modified xsi:type="dcterms:W3CDTF">2021-05-18T05:13:02Z</dcterms:modified>
</cp:coreProperties>
</file>